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4" r:id="rId3"/>
    <p:sldId id="267" r:id="rId4"/>
    <p:sldId id="273" r:id="rId5"/>
    <p:sldId id="275" r:id="rId6"/>
    <p:sldId id="280" r:id="rId7"/>
    <p:sldId id="265" r:id="rId8"/>
    <p:sldId id="276" r:id="rId9"/>
    <p:sldId id="277" r:id="rId10"/>
    <p:sldId id="270" r:id="rId11"/>
    <p:sldId id="278" r:id="rId12"/>
    <p:sldId id="279" r:id="rId13"/>
    <p:sldId id="281" r:id="rId14"/>
    <p:sldId id="271" r:id="rId15"/>
    <p:sldId id="257" r:id="rId16"/>
    <p:sldId id="260" r:id="rId17"/>
    <p:sldId id="259" r:id="rId18"/>
    <p:sldId id="269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196" autoAdjust="0"/>
  </p:normalViewPr>
  <p:slideViewPr>
    <p:cSldViewPr>
      <p:cViewPr varScale="1">
        <p:scale>
          <a:sx n="83" d="100"/>
          <a:sy n="83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9622A-48FC-44E8-9148-649995E96D1D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74649-9888-411D-AB0E-CBE7E069D4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16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74649-9888-411D-AB0E-CBE7E069D48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28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2BB8B6-04F6-47F8-99BE-F16FEFE9295E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0C19A8-85BE-411C-A8A6-F6FFA23E9FD2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t-BR" sz="5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5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t-BR" sz="5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5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“Inclusão: é possível fazer diferente?” </a:t>
            </a:r>
            <a:r>
              <a:rPr lang="pt-BR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pt-BR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“Se aprende com as DIFERENÇAS e não com as IGUALDADES.”</a:t>
            </a:r>
          </a:p>
          <a:p>
            <a:pPr marL="0" indent="0" algn="r">
              <a:buNone/>
            </a:pP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(Paulo Freire</a:t>
            </a:r>
            <a:r>
              <a:rPr lang="pt-BR" sz="1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1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Resultado de imagem para fotos de inclusão 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16" y="2897560"/>
            <a:ext cx="5328592" cy="384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85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Papel do Professor no Processo de Inclusão.</a:t>
            </a:r>
            <a:endParaRPr lang="pt-BR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Diante de tais necessidades especiais educacionais, o papel do professor é de suma importância na educação inclusiva, visto que o professor é a “autoridade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competente” que direciona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o processo pedagógico, interfere e cria condições necessárias à apropriação do conhecimento” (GAZIM et. al, 2005, p.51). 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professor é o mediador entre o aluno e o conhecimento e cabe a ele promover situações pedagógicas em que os alunos com necessidades educacionais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especiais avancem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em seu potencial humano afetivo, social e intelectual, quebrando as barreiras que se impõem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professor tem um papel determinante, valioso e importante no processo de inclusão. Se o professor não tiver clareza , conhecimento, autoridade e posicionamento , qualquer um pode desempenhar o seu papel. Todos os profissionais são importantes no processo de inclusão do aluno com NEE, porém quem determina o trabalho pedagógico que deve ser feito é o professor.  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pt-BR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1600" b="1" dirty="0">
                <a:latin typeface="Arial" pitchFamily="34" charset="0"/>
                <a:cs typeface="Arial" pitchFamily="34" charset="0"/>
              </a:rPr>
              <a:t>Quem tem deficiência aprende mesmo?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Sem dúvida. Sempre há avanços, seja qual for a deficiência. Surdos e cegos, por exemplo, podem desenvolver a linguagem e o pensamento conceitual. Crianças com deficiência mental podem ter mais dificuldade para se alfabetizar, mas adquirem a postura de estudante, conhecendo e incorporando regras sociais e desenvolvendo habilidades como a oralidade e o reconhecimento de sinais gráficos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600" dirty="0"/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Alunos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com deficiência atrapalham a qualidade de ensino em uma turma?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Hoje, sabe-se que todos aprendem de forma diferente e que uma atenção individual do professor a determinado estudante não prejudica o grupo. Daí a necessidade de atender às necessidades de todos, contemplar as diversas habilidades e não valorizar a homogeneidade e a competição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1600" b="1" dirty="0">
                <a:latin typeface="Arial" pitchFamily="34" charset="0"/>
                <a:cs typeface="Arial" pitchFamily="34" charset="0"/>
              </a:rPr>
              <a:t>Alunos com deficiência devem ser matriculados de acordo com a faixa etária ou com o desenvolvimento intelectual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 fontAlgn="base">
              <a:buNone/>
            </a:pPr>
            <a:r>
              <a:rPr lang="pt-B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700" dirty="0">
                <a:latin typeface="Arial" pitchFamily="34" charset="0"/>
                <a:cs typeface="Arial" pitchFamily="34" charset="0"/>
              </a:rPr>
              <a:t>aluno deve ser matriculado conforme sua faixa etária. Caso os professores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 verifiquem </a:t>
            </a:r>
            <a:r>
              <a:rPr lang="pt-BR" sz="1700" dirty="0">
                <a:latin typeface="Arial" pitchFamily="34" charset="0"/>
                <a:cs typeface="Arial" pitchFamily="34" charset="0"/>
              </a:rPr>
              <a:t>alguma defasagem no aprendizado dele, é possível adaptar o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currículo. O </a:t>
            </a:r>
            <a:r>
              <a:rPr lang="pt-BR" sz="1700" dirty="0">
                <a:latin typeface="Arial" pitchFamily="34" charset="0"/>
                <a:cs typeface="Arial" pitchFamily="34" charset="0"/>
              </a:rPr>
              <a:t>fator definitivo para a decisão de adaptar ou não o planejamento deve ser a aprendizagem da criança, que não pode ficar comprometida.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sz="1600" b="1" dirty="0">
              <a:latin typeface="Arial" pitchFamily="34" charset="0"/>
              <a:cs typeface="Arial" pitchFamily="34" charset="0"/>
            </a:endParaRP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6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 </a:t>
            </a:r>
            <a:r>
              <a:rPr lang="pt-BR" sz="1700" b="1" dirty="0"/>
              <a:t>Como trabalhar com os alunos a chegada de colegas de inclusão?</a:t>
            </a:r>
            <a:r>
              <a:rPr lang="pt-BR" sz="1700" dirty="0"/>
              <a:t/>
            </a:r>
            <a:br>
              <a:rPr lang="pt-BR" sz="1700" dirty="0"/>
            </a:br>
            <a:r>
              <a:rPr lang="pt-BR" sz="1700" dirty="0"/>
              <a:t>Em casos de deficiências mais complexas, é recomendável orientar professores e funcionários a conversar com as turmas sobre as mudanças que estão por vir, como a colocação de uma carteira adaptada na classe ou a presença de um </a:t>
            </a:r>
            <a:r>
              <a:rPr lang="pt-BR" sz="1700" dirty="0" smtClean="0"/>
              <a:t>intérprete ou auxiliar </a:t>
            </a:r>
            <a:r>
              <a:rPr lang="pt-BR" sz="1700" dirty="0"/>
              <a:t>durante as aulas. Quando a inclusão está incorporada ao dia a dia da escola, esses procedimentos se tornam menos </a:t>
            </a:r>
            <a:r>
              <a:rPr lang="pt-BR" sz="1700" dirty="0" smtClean="0"/>
              <a:t>necessários.</a:t>
            </a:r>
          </a:p>
          <a:p>
            <a:r>
              <a:rPr lang="pt-BR" sz="1700" b="1" dirty="0" smtClean="0"/>
              <a:t>O </a:t>
            </a:r>
            <a:r>
              <a:rPr lang="pt-BR" sz="1700" b="1" dirty="0"/>
              <a:t>que fazer quando o aluno com deficiência é agressivo?</a:t>
            </a:r>
            <a:r>
              <a:rPr lang="pt-BR" sz="1700" dirty="0"/>
              <a:t/>
            </a:r>
            <a:br>
              <a:rPr lang="pt-BR" sz="1700" dirty="0"/>
            </a:br>
            <a:r>
              <a:rPr lang="pt-BR" sz="1700" dirty="0"/>
              <a:t>A equipe gestora deve investigar a origem do problema junto aos professores e aos profissionais que acompanham esse estudante. "Pode ser que o planejamento não esteja contemplando a participação dele nas </a:t>
            </a:r>
            <a:r>
              <a:rPr lang="pt-BR" sz="1700" dirty="0" smtClean="0"/>
              <a:t>atividades.”  </a:t>
            </a:r>
            <a:r>
              <a:rPr lang="pt-BR" sz="1700" dirty="0"/>
              <a:t>Nesse caso, cabe ao gestor rever com a equipe a proposta de inclusão. Se a questão envolve reclamações de pais de alunos que tenham sido vítimas de agressão, o ideal é convidar as famílias para uma conversa.</a:t>
            </a:r>
          </a:p>
        </p:txBody>
      </p:sp>
    </p:spTree>
    <p:extLst>
      <p:ext uri="{BB962C8B-B14F-4D97-AF65-F5344CB8AC3E}">
        <p14:creationId xmlns:p14="http://schemas.microsoft.com/office/powerpoint/2010/main" val="30551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Deve-se trabalhar normas e regras com as crianças com Necessidades Especiais?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Sim !!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limites fazem parte da formação da criança a qual necessita ter claro o tipo de comportamento que é esperado dela em determinadas situações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Dar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limites envolve deixar claro para a criança o que os adultos consideram correto.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As crianças com necessidades especiais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também precisam de limites reais, a fim de que tenham a clareza do que é esperado dela e percebam que o mesmo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é exigido dos demais.</a:t>
            </a:r>
          </a:p>
          <a:p>
            <a:pPr marL="0" indent="0" algn="just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muitas vezes, em virtude do sentimento de culpa ou por uma confusão entre estabelecer limites e rejeição, se dá uma total permissividade para a criança, com atitudes </a:t>
            </a:r>
            <a:r>
              <a:rPr lang="pt-BR" sz="1800" dirty="0" err="1">
                <a:latin typeface="Arial" pitchFamily="34" charset="0"/>
                <a:cs typeface="Arial" pitchFamily="34" charset="0"/>
              </a:rPr>
              <a:t>superprotetoras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, como se os limites não fossem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importantes.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Podemos acreditar, assim, que os limites para a criança especial favorecerão na sua organização mental, facilitando um comportamento adequado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socialmente. 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Apoio multidisciplinar.</a:t>
            </a:r>
            <a:endParaRPr lang="pt-BR" sz="36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apoio de diferentes profissionais : médicos, psicólogos, psicopedagogos, fonoaudiólogos, terapeutas ocupacionais, fisioterapeutas, juntamente com o educador, tendo em vista um objetivo comum,  são indispensáveis para o desenvolvimento significativo do aluno </a:t>
            </a:r>
            <a:r>
              <a:rPr lang="pt-BR" sz="2800" smtClean="0"/>
              <a:t>com NEE.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404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Compreendendo a família da Criança com Necessidades Especiais.</a:t>
            </a:r>
            <a:endParaRPr lang="pt-BR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Cada gestação é diferente, mas todas as mães e pais tem o desejo de que as coisas saiam da melhor forma possível. Que seu filho tenha uma saúde perfeita para seguir enfrentando as demandas de um mundo cada vez mais exigente.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Diagnóstico:</a:t>
            </a:r>
            <a:r>
              <a:rPr lang="pt-BR" sz="1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Alguns sabem durante a gravidez, para outros ao nascer e em alguns casos se manifestarão mais tarde.</a:t>
            </a:r>
          </a:p>
          <a:p>
            <a:pPr algn="just"/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Informação: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Precisamos saber com certeza o que está acontecendo. Isso é fundamental para que possamos aceitar e internalizar essa nova realidade.</a:t>
            </a:r>
          </a:p>
          <a:p>
            <a:pPr algn="just"/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Necessidades Emocionais: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Certezas/incertezas, Culpa, Impotência, Rejeição, Depressão.......</a:t>
            </a:r>
          </a:p>
          <a:p>
            <a:pPr algn="just"/>
            <a:endParaRPr lang="pt-BR" sz="3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3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3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9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70C0"/>
                </a:solidFill>
              </a:rPr>
              <a:t>TODOS GANHAM COM A INCLUSÃO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pt-BR" dirty="0" smtClean="0">
                <a:latin typeface="Arial" pitchFamily="34" charset="0"/>
                <a:cs typeface="Arial" pitchFamily="34" charset="0"/>
              </a:rPr>
              <a:t>Tolerância</a:t>
            </a:r>
            <a:r>
              <a:rPr lang="pt-BR" dirty="0">
                <a:latin typeface="Arial" pitchFamily="34" charset="0"/>
                <a:cs typeface="Arial" pitchFamily="34" charset="0"/>
              </a:rPr>
              <a:t>, respeito, empatia e solidariedade são algumas das características que irão aparecer diariamente.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As formas de comunicação também tendem a se expandir, já que os colegas começam a identificar melhores meios de interagir com colegas deficientes. Seja aprendendo libras, respeitando o tempo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um autista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Desde cedo, os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alunos perceberão que diferenças existem e é possível conviver com elas, sem preconceito e com acolhimento</a:t>
            </a:r>
            <a:r>
              <a:rPr lang="pt-BR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729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 que a pessoa com NEE ganha com a inclusão?</a:t>
            </a:r>
            <a:endParaRPr lang="pt-BR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pt-BR" dirty="0" smtClean="0"/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Interação com os demais alunos;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Amplia suas referências;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Ganha uma nova versão de mundo;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Consegue interagir com diversas pessoas;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Passa a conhecer novas realidades;</a:t>
            </a:r>
          </a:p>
          <a:p>
            <a:pPr>
              <a:buFont typeface="Wingdings" pitchFamily="2" charset="2"/>
              <a:buChar char="q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O convívio com pessoas com pensamentos diferentes, limitações e referências é fundamental na formação de qualquer cidadão e não é diferente com crianças com deficiências. Sentir-se integrado e parte de uma comunidade com certeza muda a visão de mundo quando há inclusão.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 smtClean="0"/>
              <a:t>                   </a:t>
            </a:r>
            <a:r>
              <a:rPr lang="pt-BR" dirty="0" smtClean="0">
                <a:solidFill>
                  <a:schemeClr val="accent2"/>
                </a:solidFill>
                <a:latin typeface="Arial Narrow" pitchFamily="34" charset="0"/>
              </a:rPr>
              <a:t>DEFICIÊNCIAS </a:t>
            </a:r>
            <a:endParaRPr lang="pt-BR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pt-BR" sz="2900" dirty="0">
                <a:latin typeface="Arial" pitchFamily="34" charset="0"/>
                <a:cs typeface="Arial" pitchFamily="34" charset="0"/>
              </a:rPr>
              <a:t>“Deficiente” é aquele que não consegue modificar a vida, aceitando as imposições de outras pessoas ou da sociedade e que vive, sem ter consciência de que é dono de seu destino.</a:t>
            </a:r>
          </a:p>
          <a:p>
            <a:pPr marL="0" indent="0" fontAlgn="base">
              <a:buNone/>
            </a:pPr>
            <a:r>
              <a:rPr lang="pt-BR" sz="2900" dirty="0">
                <a:latin typeface="Arial" pitchFamily="34" charset="0"/>
                <a:cs typeface="Arial" pitchFamily="34" charset="0"/>
              </a:rPr>
              <a:t>“Louco” é quem não procura ser feliz com o que possui.</a:t>
            </a:r>
          </a:p>
          <a:p>
            <a:pPr marL="0" indent="0" fontAlgn="base">
              <a:buNone/>
            </a:pPr>
            <a:r>
              <a:rPr lang="pt-BR" sz="2900" dirty="0">
                <a:latin typeface="Arial" pitchFamily="34" charset="0"/>
                <a:cs typeface="Arial" pitchFamily="34" charset="0"/>
              </a:rPr>
              <a:t>“Cego” é aquele que não vê seu próximo morrer de frio, de fome, de miséria, e só tem olhos para seus míseros problemas e pequenas dores.</a:t>
            </a:r>
          </a:p>
          <a:p>
            <a:pPr marL="0" indent="0" fontAlgn="base">
              <a:buNone/>
            </a:pPr>
            <a:r>
              <a:rPr lang="pt-BR" sz="2900" dirty="0">
                <a:latin typeface="Arial" pitchFamily="34" charset="0"/>
                <a:cs typeface="Arial" pitchFamily="34" charset="0"/>
              </a:rPr>
              <a:t>“Surdo” é aquele que não tem tempo de ouvir um desabafo de um amigo, ou apelo de um irmão. Pois está sempre apressado para o trabalho e querer garantir seus tostões no fim do mês.</a:t>
            </a:r>
          </a:p>
          <a:p>
            <a:pPr marL="0" indent="0" fontAlgn="base">
              <a:buNone/>
            </a:pPr>
            <a:r>
              <a:rPr lang="pt-BR" sz="2900" dirty="0">
                <a:latin typeface="Arial" pitchFamily="34" charset="0"/>
                <a:cs typeface="Arial" pitchFamily="34" charset="0"/>
              </a:rPr>
              <a:t>“Mudo” é aquele que não consegue falar o que sente e se esconde por trás da máscara da hipocrisia.</a:t>
            </a:r>
          </a:p>
          <a:p>
            <a:pPr marL="0" indent="0" fontAlgn="base">
              <a:buNone/>
            </a:pPr>
            <a:r>
              <a:rPr lang="pt-BR" sz="2900" dirty="0">
                <a:latin typeface="Arial" pitchFamily="34" charset="0"/>
                <a:cs typeface="Arial" pitchFamily="34" charset="0"/>
              </a:rPr>
              <a:t>“Paralítico” é quem não consegue andar na direção daqueles que precisam de sua ajuda.</a:t>
            </a:r>
          </a:p>
          <a:p>
            <a:pPr marL="0" indent="0" fontAlgn="base">
              <a:buNone/>
            </a:pPr>
            <a:r>
              <a:rPr lang="pt-BR" sz="2900" dirty="0">
                <a:latin typeface="Arial" pitchFamily="34" charset="0"/>
                <a:cs typeface="Arial" pitchFamily="34" charset="0"/>
              </a:rPr>
              <a:t>“Diabético” é quem não consegue ser doce.</a:t>
            </a:r>
          </a:p>
          <a:p>
            <a:pPr marL="0" indent="0" fontAlgn="base">
              <a:buNone/>
            </a:pPr>
            <a:r>
              <a:rPr lang="pt-BR" sz="2900" dirty="0">
                <a:latin typeface="Arial" pitchFamily="34" charset="0"/>
                <a:cs typeface="Arial" pitchFamily="34" charset="0"/>
              </a:rPr>
              <a:t>“Anão” é quem não sabe deixar o amor crescer.</a:t>
            </a:r>
          </a:p>
          <a:p>
            <a:pPr marL="0" indent="0" fontAlgn="base">
              <a:buNone/>
            </a:pPr>
            <a:r>
              <a:rPr lang="pt-BR" sz="2900" dirty="0">
                <a:latin typeface="Arial" pitchFamily="34" charset="0"/>
                <a:cs typeface="Arial" pitchFamily="34" charset="0"/>
              </a:rPr>
              <a:t>E finalmente, a pior das deficiências é ser miserável, pois:</a:t>
            </a:r>
          </a:p>
          <a:p>
            <a:pPr marL="0" indent="0" fontAlgn="base">
              <a:buNone/>
            </a:pPr>
            <a:r>
              <a:rPr lang="pt-BR" sz="2900" dirty="0">
                <a:latin typeface="Arial" pitchFamily="34" charset="0"/>
                <a:cs typeface="Arial" pitchFamily="34" charset="0"/>
              </a:rPr>
              <a:t>“Miseráveis” são todos que não conseguem falar com Deus.</a:t>
            </a:r>
          </a:p>
          <a:p>
            <a:pPr marL="0" indent="0" algn="r" fontAlgn="base">
              <a:buNone/>
            </a:pPr>
            <a:endParaRPr lang="pt-BR" sz="1900" dirty="0" smtClean="0"/>
          </a:p>
          <a:p>
            <a:pPr marL="0" indent="0" algn="r" fontAlgn="base">
              <a:buNone/>
            </a:pPr>
            <a:endParaRPr lang="pt-BR" sz="1900" dirty="0"/>
          </a:p>
          <a:p>
            <a:pPr marL="0" indent="0" algn="r" fontAlgn="base">
              <a:buNone/>
            </a:pPr>
            <a:r>
              <a:rPr lang="pt-BR" sz="1900" dirty="0" smtClean="0">
                <a:solidFill>
                  <a:schemeClr val="accent2">
                    <a:lumMod val="50000"/>
                  </a:schemeClr>
                </a:solidFill>
              </a:rPr>
              <a:t>Mario </a:t>
            </a:r>
            <a:r>
              <a:rPr lang="pt-BR" sz="1900" dirty="0">
                <a:solidFill>
                  <a:schemeClr val="accent2">
                    <a:lumMod val="50000"/>
                  </a:schemeClr>
                </a:solidFill>
              </a:rPr>
              <a:t>Quintana (1906-1994), poeta, tradutor e </a:t>
            </a:r>
            <a:r>
              <a:rPr lang="pt-BR" sz="1900" dirty="0" smtClean="0">
                <a:solidFill>
                  <a:schemeClr val="accent2">
                    <a:lumMod val="50000"/>
                  </a:schemeClr>
                </a:solidFill>
              </a:rPr>
              <a:t>jornalista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2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De que essa criança necessita?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O que será melhor para ela ?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Como poderemos ajudá-la a ser ela mesma e aprender conosco?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O que estamos promovendo para essa criança hoje, propiciará qual amanhã?</a:t>
            </a: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Estamos abrindo possibilidades para ela? Quais?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89040"/>
            <a:ext cx="566888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96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 que a LDB diz sobre o Ensino Especial ?</a:t>
            </a:r>
            <a:endParaRPr lang="pt-BR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accent1"/>
                </a:solidFill>
              </a:rPr>
              <a:t>Art. 58</a:t>
            </a:r>
            <a:r>
              <a:rPr lang="pt-BR" dirty="0" smtClean="0"/>
              <a:t>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Entende-se por educação especial, a modalidade de educação escolar oferecida preferencialmente na rede regular de ensino, para educandos com deficiência, transtornos globais do desenvolvimento e altas habilidades ou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superdotacão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§ 1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:Haverá, quando necessário, serviços de apoio especializado, na escola regular, para atender às peculiaridades dos educandos de educação especial. 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§</a:t>
            </a:r>
            <a:r>
              <a:rPr lang="pt-BR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O atendimento educacional será feito em classes, escolas ou serviços especializados, sempre que, em função das condições específicas dos alunos, se não for possível a sua integração nas classes comuns de ensino regular.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 que a LDB diz sobre o Ensino Especial ?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Art. 59</a:t>
            </a:r>
            <a:r>
              <a:rPr lang="pt-BR" dirty="0" smtClean="0"/>
              <a:t>: Os sistemas de ensino assegurarão aos educandos com deficiência, transtornos globais do desenvolvimento e altas habilidades ou </a:t>
            </a:r>
            <a:r>
              <a:rPr lang="pt-BR" dirty="0" err="1" smtClean="0"/>
              <a:t>superdotação</a:t>
            </a:r>
            <a:r>
              <a:rPr lang="pt-BR" dirty="0" smtClean="0"/>
              <a:t>: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I</a:t>
            </a:r>
            <a:r>
              <a:rPr lang="pt-BR" dirty="0" smtClean="0"/>
              <a:t>- Currículos, métodos, técnicas, recursos educativos e organização específicos, para atender às suas necessidades. 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III</a:t>
            </a:r>
            <a:r>
              <a:rPr lang="pt-BR" dirty="0" smtClean="0"/>
              <a:t>- professores com especialização adequada  para atendimento especializado, bem como professores do ensino regular capacitados para a integração desses educandos nas classes comuns.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126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Público Alvo do Ensino Especial.</a:t>
            </a:r>
            <a:endParaRPr lang="pt-BR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Alunos com Deficiência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Aqueles que tem impedimentos de longo prazo de natureza física, mental, intelectual ou sensorial.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Deficiência Intelectual (DI)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Deficiências Visual, Física ou Auditiva (DV,DF,DA)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Deficiência Múltipla (DMU)</a:t>
            </a:r>
          </a:p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Transtorno Global do Desenvolvimento (TGD)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Aqueles que apresentam um quadro de alterações no desenvolvimento neuropsicomotor, comprometimento nas relações sociais, comunicação ou estereotipias motoras. Inclui-se nessa definição alunos com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utismo Clássico, Síndrome de Asperger, Síndrome de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Rett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Transtorno desintegrativo da Infância (psicoses), Transtornos invasivos sem outra especificação. </a:t>
            </a:r>
          </a:p>
          <a:p>
            <a:pPr algn="just">
              <a:buFont typeface="Wingdings" pitchFamily="2" charset="2"/>
              <a:buChar char="q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22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accent2"/>
                </a:solidFill>
              </a:rPr>
              <a:t>Principais Características apresentadas no TGD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Dificuldade na coordenação motora;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Estereotipias;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Falta de concentração;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Dificuldades de comunicação oral (faz uso de gestos);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Mudança repentina de humor,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Aversão ao toque;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Dificuldades para estabelecer contato visual;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Preferência pela não socialização e brincadeiras solitárias;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Ecolalia (repete o que a pessoa fala);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Em muitos casos aversão ao barulho;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Inflexibilidade quanto a mudança de rotina;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Agressividade.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97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Inclusão: um trabalho realizado por muitas mãos </a:t>
            </a:r>
            <a:endParaRPr lang="pt-BR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770485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5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accent2"/>
                </a:solidFill>
              </a:rPr>
              <a:t>Qual o Papel da Escola ?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papel da escola é garantir que os alunos com deficiência tenham um lugar para aprender, realizando as adequações e rompendo as barreiras físicas, procedimentais e atitudinais.</a:t>
            </a:r>
          </a:p>
          <a:p>
            <a:r>
              <a:rPr lang="pt-BR" dirty="0" smtClean="0"/>
              <a:t>Garantir tempo e condições para que todos possam aprender de acordo com as possibilidades de cada um. </a:t>
            </a:r>
          </a:p>
          <a:p>
            <a:pPr algn="just"/>
            <a:r>
              <a:rPr lang="pt-BR" dirty="0" smtClean="0"/>
              <a:t>Estimular, formar continuamente e valorizar o professor, que é responsável pela aprendizagem dos alunos. </a:t>
            </a:r>
          </a:p>
          <a:p>
            <a:pPr algn="just"/>
            <a:r>
              <a:rPr lang="pt-BR" dirty="0" smtClean="0"/>
              <a:t>Abrir espaço para que a cooperação , o diálogo, a solidariedade e o espírito crítico sejam exercitados por todos.  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310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 escola pode ter cotas para alunos com NEE ou  exigir laudo para realizar a matricula?                        </a:t>
            </a:r>
          </a:p>
          <a:p>
            <a:pPr marL="0" indent="0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A constituição Federal, determina no art. 205 que a educação é direito de todos. </a:t>
            </a:r>
          </a:p>
          <a:p>
            <a:pPr marL="0" indent="0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As escolas de ensino regular devem matricular todos os alunos em suas classes comuns, com os apoios necessários (CNE, 2001)</a:t>
            </a:r>
          </a:p>
          <a:p>
            <a:pPr marL="0" indent="0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Como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ter certeza de que um aluno com deficiência está apto a frequentar a escola?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Aos olhos da lei, essa questão não existe - todos têm esse direito. Só em alguns casos é necessária uma autorização dos profissionais de saúde que atendem essa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criança (casos extremos).</a:t>
            </a:r>
          </a:p>
          <a:p>
            <a:pPr marL="0" indent="0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turmas que têm alunos com deficiência devem ser menores?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Sim, pois grupos pequenos (com ou sem alunos de inclusão) favorecem a aprendizagem. Em classes numerosas, os professores encontram mais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dificuldades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para flexibilizar as atividades e perceber as necessidades e habilidades de cada um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pt-BR" sz="1600" b="1" dirty="0">
                <a:latin typeface="Arial" pitchFamily="34" charset="0"/>
                <a:cs typeface="Arial" pitchFamily="34" charset="0"/>
              </a:rPr>
              <a:t>Quantos alunos com deficiência podem ser colocados na mesma sala?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Não há uma regra em relação a isso, mas em geral existem dois ou, em alguns casos, três por sala. Vale lembrar que a proporção de pessoas com deficiência é de 8 a 10% do total da população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(Em 2018, 1,18 milhões de crianças matriculadas na rede regular de ensino- Portal do MEC)</a:t>
            </a:r>
          </a:p>
          <a:p>
            <a:pPr marL="0" indent="0">
              <a:buNone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0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1490</TotalTime>
  <Words>1433</Words>
  <Application>Microsoft Office PowerPoint</Application>
  <PresentationFormat>Apresentação na tela (4:3)</PresentationFormat>
  <Paragraphs>102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Balcão Envidraçado</vt:lpstr>
      <vt:lpstr>        “Inclusão: é possível fazer diferente?”  </vt:lpstr>
      <vt:lpstr>Apresentação do PowerPoint</vt:lpstr>
      <vt:lpstr>O que a LDB diz sobre o Ensino Especial ?</vt:lpstr>
      <vt:lpstr>O que a LDB diz sobre o Ensino Especial ?</vt:lpstr>
      <vt:lpstr>Público Alvo do Ensino Especial.</vt:lpstr>
      <vt:lpstr>Principais Características apresentadas no TGD</vt:lpstr>
      <vt:lpstr>Inclusão: um trabalho realizado por muitas mãos </vt:lpstr>
      <vt:lpstr>Qual o Papel da Escola ?</vt:lpstr>
      <vt:lpstr>Apresentação do PowerPoint</vt:lpstr>
      <vt:lpstr>Papel do Professor no Processo de Inclusão.</vt:lpstr>
      <vt:lpstr>Apresentação do PowerPoint</vt:lpstr>
      <vt:lpstr>Apresentação do PowerPoint</vt:lpstr>
      <vt:lpstr>Apresentação do PowerPoint</vt:lpstr>
      <vt:lpstr>Apoio multidisciplinar.</vt:lpstr>
      <vt:lpstr>Compreendendo a família da Criança com Necessidades Especiais.</vt:lpstr>
      <vt:lpstr>TODOS GANHAM COM A INCLUSÃO</vt:lpstr>
      <vt:lpstr>O que a pessoa com NEE ganha com a inclusão?</vt:lpstr>
      <vt:lpstr>                   DEFICIÊNCIAS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INCLUSIVA</dc:title>
  <dc:creator>clara</dc:creator>
  <cp:lastModifiedBy>Usuário do Windows</cp:lastModifiedBy>
  <cp:revision>78</cp:revision>
  <dcterms:created xsi:type="dcterms:W3CDTF">2019-09-23T10:33:42Z</dcterms:created>
  <dcterms:modified xsi:type="dcterms:W3CDTF">2020-03-12T15:44:49Z</dcterms:modified>
</cp:coreProperties>
</file>